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6" r:id="rId4"/>
    <p:sldId id="267" r:id="rId5"/>
    <p:sldId id="277" r:id="rId6"/>
    <p:sldId id="269" r:id="rId7"/>
    <p:sldId id="265" r:id="rId8"/>
    <p:sldId id="263" r:id="rId9"/>
    <p:sldId id="275" r:id="rId10"/>
    <p:sldId id="270" r:id="rId11"/>
    <p:sldId id="260" r:id="rId12"/>
    <p:sldId id="274" r:id="rId13"/>
    <p:sldId id="25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Carolina Chan Ordóñez" initials="SCC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3E"/>
    <a:srgbClr val="002D62"/>
    <a:srgbClr val="9B9B9B"/>
    <a:srgbClr val="003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Evaluación del desempeño</c:v>
                </c:pt>
              </c:strCache>
            </c:strRef>
          </c:tx>
          <c:dPt>
            <c:idx val="0"/>
            <c:bubble3D val="0"/>
            <c:spPr>
              <a:solidFill>
                <a:srgbClr val="001C3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Hoja1!$A$2:$A$3</c:f>
              <c:strCache>
                <c:ptCount val="2"/>
                <c:pt idx="0">
                  <c:v>Actividades de Aprendizaje</c:v>
                </c:pt>
                <c:pt idx="1">
                  <c:v>Portafolio de Evidencias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40552" y="6372895"/>
            <a:ext cx="2743200" cy="365125"/>
          </a:xfrm>
        </p:spPr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58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8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304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59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07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405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34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44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96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32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8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E59A-6883-44E8-94F5-BF7CD95E8AA2}" type="datetimeFigureOut">
              <a:rPr lang="es-MX" smtClean="0"/>
              <a:t>04/01/2016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E4F6-4C05-4F44-A0C8-62CE055B26B9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7" descr="fondo_transparente.png"/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230" y="388355"/>
            <a:ext cx="858730" cy="720080"/>
          </a:xfrm>
          <a:prstGeom prst="rect">
            <a:avLst/>
          </a:prstGeom>
        </p:spPr>
      </p:pic>
      <p:pic>
        <p:nvPicPr>
          <p:cNvPr id="8" name="Imagen 2" descr="Plantilla diapositiva BGU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72030"/>
            <a:ext cx="12246993" cy="30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6" y="3566923"/>
            <a:ext cx="3182720" cy="2701997"/>
          </a:xfrm>
          <a:prstGeom prst="rect">
            <a:avLst/>
          </a:prstGeom>
        </p:spPr>
      </p:pic>
      <p:sp>
        <p:nvSpPr>
          <p:cNvPr id="8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526008"/>
            <a:ext cx="12192000" cy="216170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MX" sz="7200" b="1" dirty="0" smtClean="0">
                <a:solidFill>
                  <a:srgbClr val="002D62"/>
                </a:solidFill>
                <a:latin typeface="Tahoma"/>
                <a:cs typeface="Tahoma"/>
              </a:rPr>
              <a:t>Programa Institucional de Habilitación en el MEFI para Escuelas Particulares Incorporadas</a:t>
            </a:r>
          </a:p>
        </p:txBody>
      </p:sp>
      <p:sp>
        <p:nvSpPr>
          <p:cNvPr id="12" name="Rectángulo 13"/>
          <p:cNvSpPr/>
          <p:nvPr/>
        </p:nvSpPr>
        <p:spPr>
          <a:xfrm>
            <a:off x="5915575" y="3943204"/>
            <a:ext cx="3178560" cy="666197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ítulo 15"/>
          <p:cNvSpPr>
            <a:spLocks noGrp="1"/>
          </p:cNvSpPr>
          <p:nvPr>
            <p:ph type="ctrTitle" idx="4294967295"/>
          </p:nvPr>
        </p:nvSpPr>
        <p:spPr>
          <a:xfrm>
            <a:off x="3398115" y="3854914"/>
            <a:ext cx="8305552" cy="93946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PIH-MEFI</a:t>
            </a:r>
            <a:endParaRPr lang="es-MX" sz="4800" dirty="0">
              <a:latin typeface="Tahoma"/>
              <a:cs typeface="Tahoma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8666"/>
            <a:ext cx="12246759" cy="3291077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36" y="284956"/>
            <a:ext cx="2043579" cy="110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" y="404351"/>
            <a:ext cx="1910729" cy="112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ángulo 4"/>
          <p:cNvSpPr/>
          <p:nvPr/>
        </p:nvSpPr>
        <p:spPr>
          <a:xfrm>
            <a:off x="3983282" y="5651173"/>
            <a:ext cx="7086723" cy="10433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1559417" y="389933"/>
            <a:ext cx="10434403" cy="637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b="1" dirty="0" smtClean="0">
                <a:solidFill>
                  <a:srgbClr val="0A24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Unidades</a:t>
            </a:r>
            <a:endParaRPr lang="es-MX" sz="4200" b="1" dirty="0">
              <a:solidFill>
                <a:srgbClr val="0A24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Grupo 39"/>
          <p:cNvGrpSpPr/>
          <p:nvPr/>
        </p:nvGrpSpPr>
        <p:grpSpPr>
          <a:xfrm>
            <a:off x="3991293" y="1144127"/>
            <a:ext cx="7102642" cy="4401364"/>
            <a:chOff x="7551399" y="1142297"/>
            <a:chExt cx="4260516" cy="4402860"/>
          </a:xfrm>
        </p:grpSpPr>
        <p:grpSp>
          <p:nvGrpSpPr>
            <p:cNvPr id="44" name="Grupo 3"/>
            <p:cNvGrpSpPr/>
            <p:nvPr/>
          </p:nvGrpSpPr>
          <p:grpSpPr>
            <a:xfrm>
              <a:off x="7551399" y="1142297"/>
              <a:ext cx="4260516" cy="1048237"/>
              <a:chOff x="7551399" y="1142297"/>
              <a:chExt cx="4260516" cy="1048237"/>
            </a:xfrm>
          </p:grpSpPr>
          <p:sp>
            <p:nvSpPr>
              <p:cNvPr id="75" name="Rectángulo 4"/>
              <p:cNvSpPr/>
              <p:nvPr/>
            </p:nvSpPr>
            <p:spPr>
              <a:xfrm>
                <a:off x="7560948" y="1146880"/>
                <a:ext cx="4250967" cy="1043654"/>
              </a:xfrm>
              <a:prstGeom prst="rect">
                <a:avLst/>
              </a:prstGeom>
              <a:solidFill>
                <a:srgbClr val="002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/>
              </a:p>
            </p:txBody>
          </p:sp>
          <p:sp>
            <p:nvSpPr>
              <p:cNvPr id="76" name="Rectángulo 5"/>
              <p:cNvSpPr/>
              <p:nvPr/>
            </p:nvSpPr>
            <p:spPr>
              <a:xfrm>
                <a:off x="7551399" y="1142297"/>
                <a:ext cx="4250967" cy="46574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/>
              </a:p>
            </p:txBody>
          </p:sp>
          <p:sp>
            <p:nvSpPr>
              <p:cNvPr id="77" name="Marcador de contenido 2"/>
              <p:cNvSpPr txBox="1">
                <a:spLocks/>
              </p:cNvSpPr>
              <p:nvPr/>
            </p:nvSpPr>
            <p:spPr>
              <a:xfrm>
                <a:off x="9587093" y="1683054"/>
                <a:ext cx="2162480" cy="3722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s-MX" sz="1900" dirty="0" smtClean="0">
                    <a:solidFill>
                      <a:schemeClr val="bg1"/>
                    </a:solidFill>
                    <a:latin typeface="+mj-lt"/>
                  </a:rPr>
                  <a:t>ADA 1 </a:t>
                </a:r>
              </a:p>
            </p:txBody>
          </p:sp>
          <p:sp>
            <p:nvSpPr>
              <p:cNvPr id="78" name="Marcador de contenido 2"/>
              <p:cNvSpPr txBox="1">
                <a:spLocks/>
              </p:cNvSpPr>
              <p:nvPr/>
            </p:nvSpPr>
            <p:spPr>
              <a:xfrm>
                <a:off x="7852804" y="1195465"/>
                <a:ext cx="3737603" cy="3594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MX" sz="1900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I. El Modelo </a:t>
                </a:r>
                <a:r>
                  <a:rPr lang="es-MX" sz="1900" dirty="0">
                    <a:solidFill>
                      <a:schemeClr val="bg1"/>
                    </a:solidFill>
                    <a:latin typeface="Tahoma"/>
                    <a:cs typeface="Tahoma"/>
                  </a:rPr>
                  <a:t>E</a:t>
                </a:r>
                <a:r>
                  <a:rPr lang="es-MX" sz="1900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ducativo </a:t>
                </a:r>
                <a:endParaRPr lang="es-MX" sz="1900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79" name="Marcador de contenido 2"/>
              <p:cNvSpPr txBox="1">
                <a:spLocks/>
              </p:cNvSpPr>
              <p:nvPr/>
            </p:nvSpPr>
            <p:spPr>
              <a:xfrm>
                <a:off x="7821973" y="1696128"/>
                <a:ext cx="1485571" cy="42744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MX" sz="1900" dirty="0">
                    <a:solidFill>
                      <a:schemeClr val="bg1"/>
                    </a:solidFill>
                    <a:latin typeface="Tahoma"/>
                    <a:cs typeface="Tahoma"/>
                  </a:rPr>
                  <a:t>6</a:t>
                </a:r>
                <a:r>
                  <a:rPr lang="es-MX" sz="1900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 horas</a:t>
                </a:r>
              </a:p>
            </p:txBody>
          </p:sp>
        </p:grpSp>
        <p:grpSp>
          <p:nvGrpSpPr>
            <p:cNvPr id="45" name="Grupo 9"/>
            <p:cNvGrpSpPr/>
            <p:nvPr/>
          </p:nvGrpSpPr>
          <p:grpSpPr>
            <a:xfrm>
              <a:off x="7551399" y="2278959"/>
              <a:ext cx="4250967" cy="1142986"/>
              <a:chOff x="7551399" y="2278959"/>
              <a:chExt cx="4250967" cy="1142986"/>
            </a:xfrm>
          </p:grpSpPr>
          <p:sp>
            <p:nvSpPr>
              <p:cNvPr id="70" name="Rectángulo 10"/>
              <p:cNvSpPr/>
              <p:nvPr/>
            </p:nvSpPr>
            <p:spPr>
              <a:xfrm>
                <a:off x="7551399" y="2303750"/>
                <a:ext cx="4250967" cy="1009010"/>
              </a:xfrm>
              <a:prstGeom prst="rect">
                <a:avLst/>
              </a:prstGeom>
              <a:solidFill>
                <a:srgbClr val="002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/>
              </a:p>
            </p:txBody>
          </p:sp>
          <p:sp>
            <p:nvSpPr>
              <p:cNvPr id="71" name="Rectángulo 11"/>
              <p:cNvSpPr/>
              <p:nvPr/>
            </p:nvSpPr>
            <p:spPr>
              <a:xfrm>
                <a:off x="7551399" y="2278959"/>
                <a:ext cx="4250967" cy="584644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/>
              </a:p>
            </p:txBody>
          </p:sp>
          <p:sp>
            <p:nvSpPr>
              <p:cNvPr id="72" name="Marcador de contenido 2"/>
              <p:cNvSpPr txBox="1">
                <a:spLocks/>
              </p:cNvSpPr>
              <p:nvPr/>
            </p:nvSpPr>
            <p:spPr>
              <a:xfrm>
                <a:off x="10583873" y="2920367"/>
                <a:ext cx="1165700" cy="50157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s-MX" sz="1900" dirty="0" err="1" smtClean="0">
                    <a:solidFill>
                      <a:schemeClr val="bg1"/>
                    </a:solidFill>
                    <a:latin typeface="+mj-lt"/>
                  </a:rPr>
                  <a:t>ADA’s</a:t>
                </a:r>
                <a:r>
                  <a:rPr lang="es-MX" sz="1900" dirty="0" smtClean="0">
                    <a:solidFill>
                      <a:schemeClr val="bg1"/>
                    </a:solidFill>
                    <a:latin typeface="+mj-lt"/>
                  </a:rPr>
                  <a:t> 2 y 3</a:t>
                </a:r>
              </a:p>
            </p:txBody>
          </p:sp>
          <p:sp>
            <p:nvSpPr>
              <p:cNvPr id="73" name="Marcador de contenido 2"/>
              <p:cNvSpPr txBox="1">
                <a:spLocks/>
              </p:cNvSpPr>
              <p:nvPr/>
            </p:nvSpPr>
            <p:spPr>
              <a:xfrm>
                <a:off x="7781183" y="2293056"/>
                <a:ext cx="3968389" cy="3594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MX" sz="1900" dirty="0" smtClean="0">
                    <a:solidFill>
                      <a:srgbClr val="FFFFFF"/>
                    </a:solidFill>
                    <a:latin typeface="Tahoma"/>
                    <a:cs typeface="Tahoma"/>
                  </a:rPr>
                  <a:t>II. </a:t>
                </a:r>
                <a:r>
                  <a:rPr lang="es-MX" sz="1900" dirty="0">
                    <a:solidFill>
                      <a:srgbClr val="FFFFFF"/>
                    </a:solidFill>
                    <a:latin typeface="Tahoma"/>
                    <a:cs typeface="Tahoma"/>
                  </a:rPr>
                  <a:t>La Formación Integral y los ejes del MEFI Bachillerato</a:t>
                </a:r>
              </a:p>
            </p:txBody>
          </p:sp>
          <p:sp>
            <p:nvSpPr>
              <p:cNvPr id="74" name="Marcador de contenido 2"/>
              <p:cNvSpPr txBox="1">
                <a:spLocks/>
              </p:cNvSpPr>
              <p:nvPr/>
            </p:nvSpPr>
            <p:spPr>
              <a:xfrm>
                <a:off x="7821973" y="2840221"/>
                <a:ext cx="1485571" cy="42059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MX" sz="1900" dirty="0">
                    <a:solidFill>
                      <a:schemeClr val="bg1"/>
                    </a:solidFill>
                    <a:latin typeface="Tahoma"/>
                    <a:cs typeface="Tahoma"/>
                  </a:rPr>
                  <a:t>8</a:t>
                </a:r>
                <a:r>
                  <a:rPr lang="es-MX" sz="1900" dirty="0" smtClean="0">
                    <a:solidFill>
                      <a:schemeClr val="bg1"/>
                    </a:solidFill>
                    <a:latin typeface="Tahoma"/>
                    <a:cs typeface="Tahoma"/>
                  </a:rPr>
                  <a:t> horas</a:t>
                </a:r>
              </a:p>
            </p:txBody>
          </p:sp>
        </p:grpSp>
        <p:grpSp>
          <p:nvGrpSpPr>
            <p:cNvPr id="46" name="Grupo 15"/>
            <p:cNvGrpSpPr/>
            <p:nvPr/>
          </p:nvGrpSpPr>
          <p:grpSpPr>
            <a:xfrm>
              <a:off x="7551399" y="3403139"/>
              <a:ext cx="4250967" cy="1091664"/>
              <a:chOff x="7551399" y="3403139"/>
              <a:chExt cx="4250967" cy="1091664"/>
            </a:xfrm>
          </p:grpSpPr>
          <p:sp>
            <p:nvSpPr>
              <p:cNvPr id="65" name="Rectángulo 16"/>
              <p:cNvSpPr/>
              <p:nvPr/>
            </p:nvSpPr>
            <p:spPr>
              <a:xfrm>
                <a:off x="7551399" y="3435946"/>
                <a:ext cx="4250967" cy="988056"/>
              </a:xfrm>
              <a:prstGeom prst="rect">
                <a:avLst/>
              </a:prstGeom>
              <a:solidFill>
                <a:srgbClr val="002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/>
              </a:p>
            </p:txBody>
          </p:sp>
          <p:sp>
            <p:nvSpPr>
              <p:cNvPr id="66" name="Rectángulo 17"/>
              <p:cNvSpPr/>
              <p:nvPr/>
            </p:nvSpPr>
            <p:spPr>
              <a:xfrm>
                <a:off x="7551399" y="3403139"/>
                <a:ext cx="4250967" cy="46574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/>
              </a:p>
            </p:txBody>
          </p:sp>
          <p:sp>
            <p:nvSpPr>
              <p:cNvPr id="67" name="Marcador de contenido 2"/>
              <p:cNvSpPr txBox="1">
                <a:spLocks/>
              </p:cNvSpPr>
              <p:nvPr/>
            </p:nvSpPr>
            <p:spPr>
              <a:xfrm>
                <a:off x="9587093" y="3993225"/>
                <a:ext cx="2162480" cy="50157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s-MX" sz="1900" dirty="0" smtClean="0">
                    <a:solidFill>
                      <a:schemeClr val="bg1"/>
                    </a:solidFill>
                    <a:latin typeface="+mj-lt"/>
                  </a:rPr>
                  <a:t>ADA 4</a:t>
                </a:r>
              </a:p>
            </p:txBody>
          </p:sp>
          <p:sp>
            <p:nvSpPr>
              <p:cNvPr id="68" name="Marcador de contenido 2"/>
              <p:cNvSpPr txBox="1">
                <a:spLocks/>
              </p:cNvSpPr>
              <p:nvPr/>
            </p:nvSpPr>
            <p:spPr>
              <a:xfrm>
                <a:off x="7852803" y="3423204"/>
                <a:ext cx="3949563" cy="3594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MX" sz="1900" dirty="0" smtClean="0">
                    <a:solidFill>
                      <a:srgbClr val="FFFFFF"/>
                    </a:solidFill>
                    <a:latin typeface="Tahoma"/>
                    <a:cs typeface="Tahoma"/>
                  </a:rPr>
                  <a:t>III. Actores del Modelo</a:t>
                </a:r>
                <a:endParaRPr lang="es-MX" sz="1900" dirty="0">
                  <a:solidFill>
                    <a:srgbClr val="FFFFFF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69" name="Marcador de contenido 2"/>
              <p:cNvSpPr txBox="1">
                <a:spLocks/>
              </p:cNvSpPr>
              <p:nvPr/>
            </p:nvSpPr>
            <p:spPr>
              <a:xfrm>
                <a:off x="7821973" y="3917566"/>
                <a:ext cx="1810691" cy="42059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MX" sz="1900" dirty="0">
                    <a:solidFill>
                      <a:srgbClr val="FFFFFF"/>
                    </a:solidFill>
                    <a:latin typeface="Tahoma"/>
                    <a:cs typeface="Tahoma"/>
                  </a:rPr>
                  <a:t>6</a:t>
                </a:r>
                <a:r>
                  <a:rPr lang="es-MX" sz="1900" dirty="0" smtClean="0">
                    <a:solidFill>
                      <a:srgbClr val="FFFFFF"/>
                    </a:solidFill>
                    <a:latin typeface="Tahoma"/>
                    <a:cs typeface="Tahoma"/>
                  </a:rPr>
                  <a:t> horas</a:t>
                </a:r>
              </a:p>
            </p:txBody>
          </p:sp>
        </p:grpSp>
        <p:grpSp>
          <p:nvGrpSpPr>
            <p:cNvPr id="47" name="Grupo 21"/>
            <p:cNvGrpSpPr/>
            <p:nvPr/>
          </p:nvGrpSpPr>
          <p:grpSpPr>
            <a:xfrm>
              <a:off x="7551399" y="4507065"/>
              <a:ext cx="4250967" cy="1038092"/>
              <a:chOff x="7551399" y="4507065"/>
              <a:chExt cx="4250967" cy="1038092"/>
            </a:xfrm>
          </p:grpSpPr>
          <p:sp>
            <p:nvSpPr>
              <p:cNvPr id="60" name="Rectángulo 22"/>
              <p:cNvSpPr/>
              <p:nvPr/>
            </p:nvSpPr>
            <p:spPr>
              <a:xfrm>
                <a:off x="7551399" y="4531855"/>
                <a:ext cx="4250967" cy="1013301"/>
              </a:xfrm>
              <a:prstGeom prst="rect">
                <a:avLst/>
              </a:prstGeom>
              <a:solidFill>
                <a:srgbClr val="002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/>
              </a:p>
            </p:txBody>
          </p:sp>
          <p:sp>
            <p:nvSpPr>
              <p:cNvPr id="61" name="Rectángulo 23"/>
              <p:cNvSpPr/>
              <p:nvPr/>
            </p:nvSpPr>
            <p:spPr>
              <a:xfrm>
                <a:off x="7551399" y="4507065"/>
                <a:ext cx="4250967" cy="46574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400"/>
              </a:p>
            </p:txBody>
          </p:sp>
          <p:sp>
            <p:nvSpPr>
              <p:cNvPr id="62" name="Marcador de contenido 2"/>
              <p:cNvSpPr txBox="1">
                <a:spLocks/>
              </p:cNvSpPr>
              <p:nvPr/>
            </p:nvSpPr>
            <p:spPr>
              <a:xfrm>
                <a:off x="8073103" y="4995843"/>
                <a:ext cx="3676469" cy="5493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s-MX" sz="1900" dirty="0" smtClean="0">
                    <a:solidFill>
                      <a:srgbClr val="FFFFFF"/>
                    </a:solidFill>
                    <a:latin typeface="Tahoma"/>
                    <a:cs typeface="Tahoma"/>
                  </a:rPr>
                  <a:t>ADA </a:t>
                </a:r>
                <a:r>
                  <a:rPr lang="es-MX" sz="1900" dirty="0">
                    <a:solidFill>
                      <a:srgbClr val="FFFFFF"/>
                    </a:solidFill>
                    <a:latin typeface="Tahoma"/>
                    <a:cs typeface="Tahoma"/>
                  </a:rPr>
                  <a:t>5</a:t>
                </a:r>
                <a:endParaRPr lang="es-MX" sz="1900" dirty="0" smtClean="0">
                  <a:solidFill>
                    <a:srgbClr val="FFFFFF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63" name="Marcador de contenido 2"/>
              <p:cNvSpPr txBox="1">
                <a:spLocks/>
              </p:cNvSpPr>
              <p:nvPr/>
            </p:nvSpPr>
            <p:spPr>
              <a:xfrm>
                <a:off x="7847950" y="4553612"/>
                <a:ext cx="3737603" cy="35941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MX" sz="1900" dirty="0" smtClean="0">
                    <a:solidFill>
                      <a:srgbClr val="FFFFFF"/>
                    </a:solidFill>
                    <a:latin typeface="Tahoma"/>
                    <a:cs typeface="Tahoma"/>
                  </a:rPr>
                  <a:t>IV. El Modelo </a:t>
                </a:r>
                <a:r>
                  <a:rPr lang="es-MX" sz="1900" dirty="0">
                    <a:solidFill>
                      <a:srgbClr val="FFFFFF"/>
                    </a:solidFill>
                    <a:latin typeface="Tahoma"/>
                    <a:cs typeface="Tahoma"/>
                  </a:rPr>
                  <a:t>A</a:t>
                </a:r>
                <a:r>
                  <a:rPr lang="es-MX" sz="1900" dirty="0" smtClean="0">
                    <a:solidFill>
                      <a:srgbClr val="FFFFFF"/>
                    </a:solidFill>
                    <a:latin typeface="Tahoma"/>
                    <a:cs typeface="Tahoma"/>
                  </a:rPr>
                  <a:t>cadémico</a:t>
                </a:r>
                <a:endParaRPr lang="es-MX" sz="1900" dirty="0">
                  <a:solidFill>
                    <a:srgbClr val="FFFFFF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64" name="Marcador de contenido 2"/>
              <p:cNvSpPr txBox="1">
                <a:spLocks/>
              </p:cNvSpPr>
              <p:nvPr/>
            </p:nvSpPr>
            <p:spPr>
              <a:xfrm>
                <a:off x="7821973" y="4995843"/>
                <a:ext cx="1922451" cy="42059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MX" sz="1900" dirty="0" smtClean="0">
                    <a:solidFill>
                      <a:srgbClr val="FFFFFF"/>
                    </a:solidFill>
                    <a:latin typeface="Tahoma"/>
                    <a:cs typeface="Tahoma"/>
                  </a:rPr>
                  <a:t>2 horas</a:t>
                </a:r>
              </a:p>
            </p:txBody>
          </p:sp>
        </p:grpSp>
      </p:grpSp>
      <p:pic>
        <p:nvPicPr>
          <p:cNvPr id="80" name="Imagen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3" y="2653783"/>
            <a:ext cx="2185267" cy="2185267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0958"/>
            <a:ext cx="145751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ángulo 17"/>
          <p:cNvSpPr/>
          <p:nvPr/>
        </p:nvSpPr>
        <p:spPr>
          <a:xfrm>
            <a:off x="3989792" y="5653288"/>
            <a:ext cx="7073705" cy="4655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84" name="Marcador de contenido 2"/>
          <p:cNvSpPr txBox="1">
            <a:spLocks/>
          </p:cNvSpPr>
          <p:nvPr/>
        </p:nvSpPr>
        <p:spPr>
          <a:xfrm>
            <a:off x="4569150" y="5651173"/>
            <a:ext cx="7100336" cy="359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>
                <a:solidFill>
                  <a:srgbClr val="FFFFFF"/>
                </a:solidFill>
                <a:latin typeface="Tahoma"/>
                <a:cs typeface="Tahoma"/>
              </a:rPr>
              <a:t>V. Plan de estudios 2015 del Bachillerato General Universitario</a:t>
            </a:r>
          </a:p>
        </p:txBody>
      </p:sp>
      <p:sp>
        <p:nvSpPr>
          <p:cNvPr id="86" name="Marcador de contenido 2"/>
          <p:cNvSpPr txBox="1">
            <a:spLocks/>
          </p:cNvSpPr>
          <p:nvPr/>
        </p:nvSpPr>
        <p:spPr>
          <a:xfrm>
            <a:off x="4477293" y="6196449"/>
            <a:ext cx="3204889" cy="4204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900" dirty="0" smtClean="0">
                <a:solidFill>
                  <a:srgbClr val="FFFFFF"/>
                </a:solidFill>
                <a:latin typeface="Tahoma"/>
                <a:cs typeface="Tahoma"/>
              </a:rPr>
              <a:t>18 horas</a:t>
            </a:r>
          </a:p>
        </p:txBody>
      </p:sp>
      <p:sp>
        <p:nvSpPr>
          <p:cNvPr id="87" name="Marcador de contenido 2"/>
          <p:cNvSpPr txBox="1">
            <a:spLocks/>
          </p:cNvSpPr>
          <p:nvPr/>
        </p:nvSpPr>
        <p:spPr>
          <a:xfrm>
            <a:off x="8176193" y="6193546"/>
            <a:ext cx="2813813" cy="5014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s-MX" sz="1900" dirty="0" err="1" smtClean="0">
                <a:solidFill>
                  <a:schemeClr val="bg1"/>
                </a:solidFill>
                <a:latin typeface="+mj-lt"/>
              </a:rPr>
              <a:t>ADA’s</a:t>
            </a:r>
            <a:r>
              <a:rPr lang="es-MX" sz="1900" dirty="0" smtClean="0">
                <a:solidFill>
                  <a:schemeClr val="bg1"/>
                </a:solidFill>
                <a:latin typeface="+mj-lt"/>
              </a:rPr>
              <a:t> 6 y 7 y Trabajo final</a:t>
            </a:r>
          </a:p>
        </p:txBody>
      </p:sp>
    </p:spTree>
    <p:extLst>
      <p:ext uri="{BB962C8B-B14F-4D97-AF65-F5344CB8AC3E}">
        <p14:creationId xmlns:p14="http://schemas.microsoft.com/office/powerpoint/2010/main" val="13156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7025" y="5169210"/>
            <a:ext cx="6210300" cy="48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 de aprendizaje = </a:t>
            </a:r>
            <a:r>
              <a:rPr lang="es-MX" b="1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70 %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593217623"/>
              </p:ext>
            </p:extLst>
          </p:nvPr>
        </p:nvGraphicFramePr>
        <p:xfrm>
          <a:off x="252094" y="1141354"/>
          <a:ext cx="3956744" cy="348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arcador de contenido 2"/>
          <p:cNvSpPr txBox="1">
            <a:spLocks/>
          </p:cNvSpPr>
          <p:nvPr/>
        </p:nvSpPr>
        <p:spPr>
          <a:xfrm>
            <a:off x="1225341" y="5715813"/>
            <a:ext cx="9802891" cy="75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b="1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final: Análisis de actividades= </a:t>
            </a:r>
            <a:r>
              <a:rPr lang="es-MX" b="1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es-MX" b="1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s-MX" b="1" dirty="0" smtClean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748145" y="5237019"/>
            <a:ext cx="477196" cy="24938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derecha"/>
          <p:cNvSpPr/>
          <p:nvPr/>
        </p:nvSpPr>
        <p:spPr>
          <a:xfrm>
            <a:off x="723506" y="5818109"/>
            <a:ext cx="477196" cy="24938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64342"/>
              </p:ext>
            </p:extLst>
          </p:nvPr>
        </p:nvGraphicFramePr>
        <p:xfrm>
          <a:off x="5063068" y="228484"/>
          <a:ext cx="5491236" cy="4724180"/>
        </p:xfrm>
        <a:graphic>
          <a:graphicData uri="http://schemas.openxmlformats.org/drawingml/2006/table">
            <a:tbl>
              <a:tblPr firstRow="1" bandRow="1"/>
              <a:tblGrid>
                <a:gridCol w="789160"/>
                <a:gridCol w="3654629"/>
                <a:gridCol w="1047447"/>
              </a:tblGrid>
              <a:tr h="452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Núm.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de aprendizaje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D62"/>
                    </a:solidFill>
                  </a:tcPr>
                </a:tc>
              </a:tr>
              <a:tr h="68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Modelo educativo: Tendencias y filosofía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Actividades para la Formación Integral 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</a:tr>
              <a:tr h="528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Ejes del MEFI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Actores del modelo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</a:tr>
              <a:tr h="478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Modelo académico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de estudios 2015 del Bachillerato General Universitario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</a:tr>
              <a:tr h="524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Implicaciones para la implementación del plan de estudios 2015 del BGU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0696" marR="70696" marT="35074" marB="3507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4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4103"/>
            <a:ext cx="10515600" cy="1325563"/>
          </a:xfrm>
        </p:spPr>
        <p:txBody>
          <a:bodyPr>
            <a:normAutofit/>
          </a:bodyPr>
          <a:lstStyle/>
          <a:p>
            <a:r>
              <a:rPr lang="es-MX" sz="4200" b="1" dirty="0">
                <a:solidFill>
                  <a:srgbClr val="0A24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Requisitos para la acreditación del </a:t>
            </a:r>
            <a:r>
              <a:rPr lang="es-MX" sz="4200" b="1" dirty="0" smtClean="0">
                <a:solidFill>
                  <a:srgbClr val="0A24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 I</a:t>
            </a:r>
            <a:endParaRPr lang="es-MX" sz="4200" b="1" dirty="0">
              <a:solidFill>
                <a:srgbClr val="0A24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22313"/>
            <a:ext cx="10515600" cy="3633881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Realización y envío de las actividades de aprendizaje en tiempo y forma.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La puntuación mínima para la acreditación del módulo será 70.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100% de asistencia a las sesiones programadas.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Participación activa durante las sesiones.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22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088173" y="2290141"/>
            <a:ext cx="74622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cap="none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Dudas y comentarios</a:t>
            </a:r>
            <a:endParaRPr lang="es-ES" sz="32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74585" y="3014719"/>
            <a:ext cx="272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Vía plataforma</a:t>
            </a:r>
            <a:endParaRPr lang="es-MX" sz="2400" dirty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833934" y="3663416"/>
            <a:ext cx="6236279" cy="39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Hugo.pacheco@correo.uady.mx</a:t>
            </a:r>
            <a:endParaRPr lang="es-MX" sz="2400" dirty="0" smtClean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 rot="20893201">
            <a:off x="1100036" y="3772883"/>
            <a:ext cx="540707" cy="338577"/>
            <a:chOff x="1440493" y="3369374"/>
            <a:chExt cx="886216" cy="554926"/>
          </a:xfrm>
        </p:grpSpPr>
        <p:sp>
          <p:nvSpPr>
            <p:cNvPr id="22" name="Rectángulo 21"/>
            <p:cNvSpPr/>
            <p:nvPr/>
          </p:nvSpPr>
          <p:spPr>
            <a:xfrm>
              <a:off x="1440493" y="3369374"/>
              <a:ext cx="886216" cy="554926"/>
            </a:xfrm>
            <a:prstGeom prst="rect">
              <a:avLst/>
            </a:prstGeom>
            <a:noFill/>
            <a:ln w="76200" cap="rnd">
              <a:solidFill>
                <a:srgbClr val="002D6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+mj-lt"/>
              </a:endParaRPr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1460500" y="3409950"/>
              <a:ext cx="831850" cy="228600"/>
            </a:xfrm>
            <a:custGeom>
              <a:avLst/>
              <a:gdLst>
                <a:gd name="connsiteX0" fmla="*/ 0 w 831850"/>
                <a:gd name="connsiteY0" fmla="*/ 0 h 228600"/>
                <a:gd name="connsiteX1" fmla="*/ 431800 w 831850"/>
                <a:gd name="connsiteY1" fmla="*/ 228600 h 228600"/>
                <a:gd name="connsiteX2" fmla="*/ 831850 w 83185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1850" h="228600">
                  <a:moveTo>
                    <a:pt x="0" y="0"/>
                  </a:moveTo>
                  <a:lnTo>
                    <a:pt x="431800" y="228600"/>
                  </a:lnTo>
                  <a:lnTo>
                    <a:pt x="831850" y="0"/>
                  </a:lnTo>
                </a:path>
              </a:pathLst>
            </a:custGeom>
            <a:noFill/>
            <a:ln w="76200">
              <a:solidFill>
                <a:srgbClr val="002D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2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66670"/>
            <a:ext cx="10515600" cy="699015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 general del PIH-MEFI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35706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Habilitar </a:t>
            </a:r>
            <a:r>
              <a:rPr lang="es-MX" dirty="0" smtClean="0"/>
              <a:t>a </a:t>
            </a:r>
            <a:r>
              <a:rPr lang="es-MX" dirty="0"/>
              <a:t>los cuerpos directivos y a la planta académica de las </a:t>
            </a:r>
            <a:r>
              <a:rPr lang="es-MX" dirty="0" smtClean="0"/>
              <a:t>escuelas preparatorias incorporadas </a:t>
            </a:r>
            <a:r>
              <a:rPr lang="es-MX" dirty="0"/>
              <a:t>a la UADY en la operación del plan de estudios del Bachillerato General Universitario, la elaboración de la planeación didáctica y en el uso y configuración de las asignaturas en entornos tecnológicos en línea. </a:t>
            </a:r>
          </a:p>
          <a:p>
            <a:pPr algn="just"/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051368"/>
            <a:ext cx="5116047" cy="247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7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8757" y="1891267"/>
            <a:ext cx="10515600" cy="3837057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Cuerpos Directivos: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Integrado por los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Directores(as), Secretarios(as) Administrativos(as), Secretarios(as) Académicos(as) de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Escuelas Preparatorias Incorporadas a la Universidad Autónoma de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Yucatán. También participan los Responsables de Tecnologías de Información. </a:t>
            </a:r>
            <a:endParaRPr lang="es-MX" sz="2400" dirty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s-MX" sz="2400" dirty="0" smtClean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Planta Académica: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Integrado por personal docente de las Escuelas Preparatorias Incorporadas a la Universidad Autónoma de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Yucatán.</a:t>
            </a:r>
            <a:endParaRPr lang="es-MX" sz="2400" dirty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73369" y="347487"/>
            <a:ext cx="10515600" cy="67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Participantes</a:t>
            </a:r>
            <a:endParaRPr lang="es-MX" sz="3600" b="1" dirty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0958"/>
            <a:ext cx="145751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4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216019" y="100405"/>
            <a:ext cx="10515600" cy="691626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1C3E"/>
                </a:solidFill>
                <a:latin typeface="Humanst521 BT" panose="020B0602020204020204" pitchFamily="34" charset="0"/>
              </a:rPr>
              <a:t>Estructura</a:t>
            </a:r>
            <a:endParaRPr lang="es-MX" b="1" dirty="0">
              <a:solidFill>
                <a:srgbClr val="001C3E"/>
              </a:solidFill>
              <a:latin typeface="Humanst521 BT" panose="020B0602020204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173"/>
            <a:ext cx="3533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6001"/>
              </p:ext>
            </p:extLst>
          </p:nvPr>
        </p:nvGraphicFramePr>
        <p:xfrm>
          <a:off x="1871024" y="1302329"/>
          <a:ext cx="8665970" cy="427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Hoja de cálculo" r:id="rId5" imgW="6172198" imgH="3048090" progId="Excel.Sheet.12">
                  <p:embed/>
                </p:oleObj>
              </mc:Choice>
              <mc:Fallback>
                <p:oleObj name="Hoja de cálculo" r:id="rId5" imgW="6172198" imgH="30480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1024" y="1302329"/>
                        <a:ext cx="8665970" cy="427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16019" y="5219079"/>
            <a:ext cx="11975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>
                <a:latin typeface="Agency FB" panose="020B0503020202020204" pitchFamily="34" charset="0"/>
              </a:rPr>
              <a:t>Taller I. La gestión educativa desde la perspectiva del Bachillerato General Universitario.</a:t>
            </a:r>
          </a:p>
          <a:p>
            <a:pPr lvl="0"/>
            <a:r>
              <a:rPr lang="es-MX" sz="2000" dirty="0">
                <a:latin typeface="Agency FB" panose="020B0503020202020204" pitchFamily="34" charset="0"/>
              </a:rPr>
              <a:t>Taller II. La gestión académica como soporte esencial para la implementación del plan de estudios 2015 del Bachillerato General Universitario.</a:t>
            </a:r>
          </a:p>
          <a:p>
            <a:pPr lvl="0"/>
            <a:r>
              <a:rPr lang="es-MX" sz="2000" dirty="0">
                <a:latin typeface="Agency FB" panose="020B0503020202020204" pitchFamily="34" charset="0"/>
              </a:rPr>
              <a:t>Taller III. Lineamientos para la administración del plan de estudios 2015 del Bachillerato General Universitario.</a:t>
            </a:r>
          </a:p>
        </p:txBody>
      </p:sp>
    </p:spTree>
    <p:extLst>
      <p:ext uri="{BB962C8B-B14F-4D97-AF65-F5344CB8AC3E}">
        <p14:creationId xmlns:p14="http://schemas.microsoft.com/office/powerpoint/2010/main" val="11456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216019" y="100405"/>
            <a:ext cx="10515600" cy="691626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1C3E"/>
                </a:solidFill>
                <a:latin typeface="Humanst521 BT" panose="020B0602020204020204" pitchFamily="34" charset="0"/>
              </a:rPr>
              <a:t>Estructura</a:t>
            </a:r>
            <a:endParaRPr lang="es-MX" b="1" dirty="0">
              <a:solidFill>
                <a:srgbClr val="001C3E"/>
              </a:solidFill>
              <a:latin typeface="Humanst521 BT" panose="020B0602020204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173"/>
            <a:ext cx="3533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62" y="1164098"/>
            <a:ext cx="3282093" cy="36276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6019" y="5219079"/>
            <a:ext cx="11975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>
                <a:latin typeface="Agency FB" panose="020B0503020202020204" pitchFamily="34" charset="0"/>
              </a:rPr>
              <a:t>Taller I. Modelo Educativo para la Formación Integral.</a:t>
            </a:r>
          </a:p>
          <a:p>
            <a:pPr lvl="0"/>
            <a:r>
              <a:rPr lang="es-MX" sz="2000" dirty="0">
                <a:latin typeface="Agency FB" panose="020B0503020202020204" pitchFamily="34" charset="0"/>
              </a:rPr>
              <a:t>Taller II. Planeación didáctica.</a:t>
            </a:r>
          </a:p>
          <a:p>
            <a:r>
              <a:rPr lang="es-MX" sz="2000" dirty="0">
                <a:latin typeface="Agency FB" panose="020B0503020202020204" pitchFamily="34" charset="0"/>
              </a:rPr>
              <a:t>Taller III. Mediación del aprendizaje a través de entornos tecnológicos.</a:t>
            </a:r>
          </a:p>
        </p:txBody>
      </p:sp>
    </p:spTree>
    <p:extLst>
      <p:ext uri="{BB962C8B-B14F-4D97-AF65-F5344CB8AC3E}">
        <p14:creationId xmlns:p14="http://schemas.microsoft.com/office/powerpoint/2010/main" val="28929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5"/>
          <p:cNvSpPr txBox="1">
            <a:spLocks/>
          </p:cNvSpPr>
          <p:nvPr/>
        </p:nvSpPr>
        <p:spPr>
          <a:xfrm>
            <a:off x="90778" y="3567837"/>
            <a:ext cx="12142787" cy="939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MX" sz="3600" b="1" dirty="0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La </a:t>
            </a:r>
            <a:r>
              <a:rPr lang="es-MX" sz="3600" b="1" dirty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gestión educativa desde la perspectiva del Bachillerato General </a:t>
            </a:r>
            <a:r>
              <a:rPr lang="es-MX" sz="3600" b="1" dirty="0" smtClean="0">
                <a:solidFill>
                  <a:schemeClr val="accent4">
                    <a:lumMod val="75000"/>
                  </a:schemeClr>
                </a:solidFill>
                <a:latin typeface="Tahoma"/>
                <a:cs typeface="Tahoma"/>
              </a:rPr>
              <a:t>Universitario</a:t>
            </a:r>
            <a:endParaRPr lang="es-MX" sz="3600" b="1" dirty="0">
              <a:solidFill>
                <a:schemeClr val="accent4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308406" y="941294"/>
            <a:ext cx="9144000" cy="24777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7200" b="1" dirty="0" smtClean="0">
                <a:solidFill>
                  <a:srgbClr val="001C3E"/>
                </a:solidFill>
                <a:latin typeface="Tahoma"/>
                <a:cs typeface="Tahoma"/>
              </a:rPr>
              <a:t>Cuerpos Directivos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7200" b="1" dirty="0" smtClean="0">
              <a:solidFill>
                <a:srgbClr val="001C3E"/>
              </a:solidFill>
              <a:latin typeface="Tahoma"/>
              <a:cs typeface="Tahom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7200" b="1" dirty="0" smtClean="0">
                <a:solidFill>
                  <a:srgbClr val="001C3E"/>
                </a:solidFill>
                <a:latin typeface="Tahoma"/>
                <a:cs typeface="Tahoma"/>
              </a:rPr>
              <a:t>Taller I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94" y="3674499"/>
            <a:ext cx="12246759" cy="329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3388" y="2099066"/>
            <a:ext cx="10515600" cy="4083261"/>
          </a:xfrm>
        </p:spPr>
        <p:txBody>
          <a:bodyPr>
            <a:normAutofit/>
          </a:bodyPr>
          <a:lstStyle/>
          <a:p>
            <a:pPr algn="just"/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imparte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modalidad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mixta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la base para el curso exitoso de los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Talleres II y III del PIH-MEFI.</a:t>
            </a:r>
          </a:p>
          <a:p>
            <a:pPr marL="0" indent="0" algn="just">
              <a:buNone/>
            </a:pPr>
            <a:endParaRPr lang="es-MX" sz="2400" dirty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intención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 es analizar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modelo que actualmente orienta las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acciones de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Universidad en el ámbito educativo y académico, esto mediante la realización de diversas actividades en las cuales se tendrá como principal referente el documento aprobado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25 de junio de 2013 por 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H. Consejo Universitario de nuestra casa de </a:t>
            </a:r>
            <a:r>
              <a:rPr lang="es-MX" sz="2400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estudios</a:t>
            </a:r>
            <a:r>
              <a:rPr lang="es-MX" sz="2400" dirty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MX" sz="2400" dirty="0" smtClean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48217" y="655629"/>
            <a:ext cx="10107724" cy="861774"/>
            <a:chOff x="473975" y="269759"/>
            <a:chExt cx="9606662" cy="861774"/>
          </a:xfrm>
        </p:grpSpPr>
        <p:sp>
          <p:nvSpPr>
            <p:cNvPr id="6" name="Rectángulo 5"/>
            <p:cNvSpPr/>
            <p:nvPr/>
          </p:nvSpPr>
          <p:spPr>
            <a:xfrm>
              <a:off x="473975" y="273680"/>
              <a:ext cx="3105321" cy="8578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80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458273" y="269759"/>
              <a:ext cx="6622364" cy="861774"/>
            </a:xfrm>
            <a:prstGeom prst="rect">
              <a:avLst/>
            </a:prstGeom>
            <a:solidFill>
              <a:srgbClr val="001C3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lvl="0"/>
              <a:r>
                <a:rPr lang="es-MX" sz="2500" dirty="0" smtClean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 </a:t>
              </a:r>
              <a:r>
                <a:rPr lang="es-MX" sz="2500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gestión educativa desde la perspectiva del Bachillerato General Universitario</a:t>
              </a:r>
            </a:p>
          </p:txBody>
        </p:sp>
      </p:grpSp>
      <p:sp>
        <p:nvSpPr>
          <p:cNvPr id="8" name="Rectángulo 7"/>
          <p:cNvSpPr/>
          <p:nvPr/>
        </p:nvSpPr>
        <p:spPr>
          <a:xfrm>
            <a:off x="1198016" y="609463"/>
            <a:ext cx="14847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Taller I</a:t>
            </a:r>
            <a:endParaRPr lang="es-ES" sz="2800" b="1" cap="none" spc="0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ángulo 130"/>
          <p:cNvSpPr/>
          <p:nvPr/>
        </p:nvSpPr>
        <p:spPr>
          <a:xfrm>
            <a:off x="734095" y="1996627"/>
            <a:ext cx="10728101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600" spc="-150" dirty="0" smtClean="0">
                <a:ln w="0">
                  <a:noFill/>
                </a:ln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</a:t>
            </a:r>
            <a:r>
              <a:rPr lang="es-MX" sz="2600" spc="-150" dirty="0">
                <a:ln w="0">
                  <a:noFill/>
                </a:ln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Modelo Educativo para la Formación Integral y el plan de estudios 2015 del Bachillerato General Universitario para la implementación en su institución educativa.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698509" y="3805972"/>
            <a:ext cx="6560820" cy="1598867"/>
          </a:xfrm>
          <a:solidFill>
            <a:srgbClr val="001C3E"/>
          </a:solidFill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Duración total=  40 horas</a:t>
            </a:r>
            <a:br>
              <a:rPr lang="es-MX" sz="2800" b="1" dirty="0" smtClean="0">
                <a:solidFill>
                  <a:schemeClr val="bg1"/>
                </a:solidFill>
              </a:rPr>
            </a:br>
            <a:r>
              <a:rPr lang="es-MX" sz="2800" b="1" dirty="0">
                <a:solidFill>
                  <a:schemeClr val="bg1"/>
                </a:solidFill>
              </a:rPr>
              <a:t/>
            </a:r>
            <a:br>
              <a:rPr lang="es-MX" sz="2800" b="1" dirty="0">
                <a:solidFill>
                  <a:schemeClr val="bg1"/>
                </a:solidFill>
              </a:rPr>
            </a:br>
            <a:r>
              <a:rPr lang="es-MX" sz="2800" b="1" dirty="0" smtClean="0">
                <a:solidFill>
                  <a:schemeClr val="bg1"/>
                </a:solidFill>
              </a:rPr>
              <a:t>12 HP + 28 HNP </a:t>
            </a:r>
            <a:endParaRPr lang="es-MX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0958"/>
            <a:ext cx="145751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573369" y="347487"/>
            <a:ext cx="10515600" cy="67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Competencia del Taller I</a:t>
            </a:r>
            <a:endParaRPr lang="es-MX" sz="3600" b="1" dirty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3050" y="2142746"/>
            <a:ext cx="9284595" cy="2643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 smtClean="0"/>
              <a:t>Sesiones presenciales (HP)</a:t>
            </a:r>
          </a:p>
          <a:p>
            <a:pPr marL="0" indent="0" algn="ctr">
              <a:buNone/>
            </a:pPr>
            <a:r>
              <a:rPr lang="es-MX" sz="3200" b="1" dirty="0" smtClean="0"/>
              <a:t>+</a:t>
            </a:r>
          </a:p>
          <a:p>
            <a:pPr marL="0" indent="0" algn="ctr">
              <a:buNone/>
            </a:pPr>
            <a:r>
              <a:rPr lang="es-MX" sz="3200" dirty="0" smtClean="0"/>
              <a:t>Trabajo independiente para la realización o conclusión de actividades de aprendizaje y lectura del material(HNP)</a:t>
            </a:r>
          </a:p>
          <a:p>
            <a:pPr marL="0" indent="0" algn="ctr">
              <a:buNone/>
            </a:pPr>
            <a:endParaRPr lang="es-MX" sz="3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0958"/>
            <a:ext cx="145751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73369" y="347487"/>
            <a:ext cx="10515600" cy="67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001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 de trabajo</a:t>
            </a:r>
            <a:endParaRPr lang="es-MX" sz="3600" b="1" dirty="0">
              <a:solidFill>
                <a:srgbClr val="001C3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490193" y="5440084"/>
            <a:ext cx="9284595" cy="824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dirty="0" smtClean="0">
                <a:solidFill>
                  <a:schemeClr val="accent5">
                    <a:lumMod val="50000"/>
                  </a:schemeClr>
                </a:solidFill>
              </a:rPr>
              <a:t>*Todas las actividades de aprendizaje se envían a través de la plataforma en la fecha señalada.</a:t>
            </a:r>
          </a:p>
        </p:txBody>
      </p:sp>
    </p:spTree>
    <p:extLst>
      <p:ext uri="{BB962C8B-B14F-4D97-AF65-F5344CB8AC3E}">
        <p14:creationId xmlns:p14="http://schemas.microsoft.com/office/powerpoint/2010/main" val="34332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584</Words>
  <Application>Microsoft Office PowerPoint</Application>
  <PresentationFormat>Personalizado</PresentationFormat>
  <Paragraphs>84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Hoja de cálculo</vt:lpstr>
      <vt:lpstr>PIH-MEFI</vt:lpstr>
      <vt:lpstr>Objetivo general del PIH-MEFI</vt:lpstr>
      <vt:lpstr>Presentación de PowerPoint</vt:lpstr>
      <vt:lpstr>Estructura</vt:lpstr>
      <vt:lpstr>Estructura</vt:lpstr>
      <vt:lpstr>Presentación de PowerPoint</vt:lpstr>
      <vt:lpstr>Presentación de PowerPoint</vt:lpstr>
      <vt:lpstr>Duración total=  40 horas  12 HP + 28 HNP </vt:lpstr>
      <vt:lpstr>Presentación de PowerPoint</vt:lpstr>
      <vt:lpstr>Presentación de PowerPoint</vt:lpstr>
      <vt:lpstr>Presentación de PowerPoint</vt:lpstr>
      <vt:lpstr>Requisitos para la acreditación del Taller I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1- En Línea</dc:title>
  <dc:creator>Maritza Minelli Briceño Caballero</dc:creator>
  <cp:lastModifiedBy>Brenda Gil Montiel</cp:lastModifiedBy>
  <cp:revision>177</cp:revision>
  <dcterms:created xsi:type="dcterms:W3CDTF">2014-01-21T16:52:46Z</dcterms:created>
  <dcterms:modified xsi:type="dcterms:W3CDTF">2016-01-04T16:28:03Z</dcterms:modified>
</cp:coreProperties>
</file>